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09C"/>
    <a:srgbClr val="ED7D31"/>
    <a:srgbClr val="03D1ED"/>
    <a:srgbClr val="5FEAFD"/>
    <a:srgbClr val="5D2884"/>
    <a:srgbClr val="00B0F0"/>
    <a:srgbClr val="B482DA"/>
    <a:srgbClr val="C7A1E3"/>
    <a:srgbClr val="3B8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9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02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23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38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21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11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96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05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22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39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01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016E2-82FC-4EB4-AA04-540A5814396E}" type="datetimeFigureOut">
              <a:rPr lang="nl-NL" smtClean="0"/>
              <a:t>15-1-2020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DB889-12EF-4EDD-BDA5-F35FC5A79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2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168">
            <a:extLst>
              <a:ext uri="{FF2B5EF4-FFF2-40B4-BE49-F238E27FC236}">
                <a16:creationId xmlns:a16="http://schemas.microsoft.com/office/drawing/2014/main" id="{A6A30C19-9531-4684-9535-8784B0E6C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92" y="1481708"/>
            <a:ext cx="8653834" cy="474706"/>
          </a:xfrm>
          <a:prstGeom prst="rect">
            <a:avLst/>
          </a:prstGeom>
          <a:gradFill flip="none" rotWithShape="1">
            <a:gsLst>
              <a:gs pos="45000">
                <a:schemeClr val="accent4"/>
              </a:gs>
              <a:gs pos="13000">
                <a:srgbClr val="FFC000"/>
              </a:gs>
              <a:gs pos="55000">
                <a:srgbClr val="3B8A1C"/>
              </a:gs>
              <a:gs pos="79000">
                <a:srgbClr val="3B8A1C"/>
              </a:gs>
              <a:gs pos="87000">
                <a:srgbClr val="00B0F0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 dirty="0">
              <a:latin typeface="Corbel" panose="020B0503020204020204" pitchFamily="34" charset="0"/>
            </a:endParaRPr>
          </a:p>
        </p:txBody>
      </p:sp>
      <p:cxnSp>
        <p:nvCxnSpPr>
          <p:cNvPr id="76" name="Rechte verbindingslijn 75">
            <a:extLst>
              <a:ext uri="{FF2B5EF4-FFF2-40B4-BE49-F238E27FC236}">
                <a16:creationId xmlns:a16="http://schemas.microsoft.com/office/drawing/2014/main" id="{4D91B471-3E85-4A27-8E33-712252F4A088}"/>
              </a:ext>
            </a:extLst>
          </p:cNvPr>
          <p:cNvCxnSpPr>
            <a:cxnSpLocks/>
          </p:cNvCxnSpPr>
          <p:nvPr/>
        </p:nvCxnSpPr>
        <p:spPr>
          <a:xfrm>
            <a:off x="5927272" y="811961"/>
            <a:ext cx="0" cy="6739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9">
            <a:extLst>
              <a:ext uri="{FF2B5EF4-FFF2-40B4-BE49-F238E27FC236}">
                <a16:creationId xmlns:a16="http://schemas.microsoft.com/office/drawing/2014/main" id="{15EE8223-1126-4A88-8BC6-C5BCE78D0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764" y="-219140"/>
            <a:ext cx="63104" cy="56554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>
              <a:latin typeface="Corbel" panose="020B0503020204020204" pitchFamily="34" charset="0"/>
            </a:endParaRPr>
          </a:p>
        </p:txBody>
      </p:sp>
      <p:sp>
        <p:nvSpPr>
          <p:cNvPr id="170" name="Rectangle 171">
            <a:extLst>
              <a:ext uri="{FF2B5EF4-FFF2-40B4-BE49-F238E27FC236}">
                <a16:creationId xmlns:a16="http://schemas.microsoft.com/office/drawing/2014/main" id="{CD93FD3E-F860-4AED-A7A6-F80DF978E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070" y="1474379"/>
            <a:ext cx="65829" cy="963287"/>
          </a:xfrm>
          <a:prstGeom prst="rect">
            <a:avLst/>
          </a:prstGeom>
          <a:solidFill>
            <a:srgbClr val="FFFFFF">
              <a:alpha val="53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>
              <a:latin typeface="Corbel" panose="020B0503020204020204" pitchFamily="34" charset="0"/>
            </a:endParaRPr>
          </a:p>
        </p:txBody>
      </p:sp>
      <p:sp>
        <p:nvSpPr>
          <p:cNvPr id="171" name="Rectangle 172">
            <a:extLst>
              <a:ext uri="{FF2B5EF4-FFF2-40B4-BE49-F238E27FC236}">
                <a16:creationId xmlns:a16="http://schemas.microsoft.com/office/drawing/2014/main" id="{457AD47A-B3ED-4CED-BEC6-588B33975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123" y="1477954"/>
            <a:ext cx="61913" cy="975664"/>
          </a:xfrm>
          <a:prstGeom prst="rect">
            <a:avLst/>
          </a:prstGeom>
          <a:solidFill>
            <a:srgbClr val="FFFFFF">
              <a:alpha val="53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>
              <a:latin typeface="Corbel" panose="020B0503020204020204" pitchFamily="34" charset="0"/>
            </a:endParaRPr>
          </a:p>
        </p:txBody>
      </p:sp>
      <p:sp>
        <p:nvSpPr>
          <p:cNvPr id="172" name="Rectangle 173">
            <a:extLst>
              <a:ext uri="{FF2B5EF4-FFF2-40B4-BE49-F238E27FC236}">
                <a16:creationId xmlns:a16="http://schemas.microsoft.com/office/drawing/2014/main" id="{589C14B2-4B86-4CF6-84E5-4717AA006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839" y="1485905"/>
            <a:ext cx="1010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b="1" dirty="0">
                <a:solidFill>
                  <a:srgbClr val="000000"/>
                </a:solidFill>
                <a:latin typeface="Corbel" panose="020B0503020204020204" pitchFamily="34" charset="0"/>
              </a:rPr>
              <a:t>REALISATIE</a:t>
            </a:r>
            <a:endParaRPr lang="nl-NL" altLang="nl-NL" sz="1400" b="1" dirty="0">
              <a:latin typeface="Corbel" panose="020B0503020204020204" pitchFamily="34" charset="0"/>
            </a:endParaRPr>
          </a:p>
        </p:txBody>
      </p:sp>
      <p:sp>
        <p:nvSpPr>
          <p:cNvPr id="173" name="Rectangle 174">
            <a:extLst>
              <a:ext uri="{FF2B5EF4-FFF2-40B4-BE49-F238E27FC236}">
                <a16:creationId xmlns:a16="http://schemas.microsoft.com/office/drawing/2014/main" id="{F11C6270-59E2-4C7D-9076-A072EC907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87" y="1216890"/>
            <a:ext cx="801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dirty="0">
                <a:solidFill>
                  <a:srgbClr val="000000"/>
                </a:solidFill>
                <a:latin typeface="Corbel" panose="020B0503020204020204" pitchFamily="34" charset="0"/>
              </a:rPr>
              <a:t>2014-2017</a:t>
            </a:r>
            <a:endParaRPr lang="nl-NL" altLang="nl-NL" sz="1400" dirty="0">
              <a:latin typeface="Corbel" panose="020B0503020204020204" pitchFamily="34" charset="0"/>
            </a:endParaRPr>
          </a:p>
        </p:txBody>
      </p:sp>
      <p:sp>
        <p:nvSpPr>
          <p:cNvPr id="174" name="Rectangle 175">
            <a:extLst>
              <a:ext uri="{FF2B5EF4-FFF2-40B4-BE49-F238E27FC236}">
                <a16:creationId xmlns:a16="http://schemas.microsoft.com/office/drawing/2014/main" id="{F2916F80-76B0-413A-8AB4-DB8CFA9F5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194" y="1256731"/>
            <a:ext cx="378566" cy="23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dirty="0">
                <a:solidFill>
                  <a:srgbClr val="000000"/>
                </a:solidFill>
                <a:latin typeface="Corbel" panose="020B0503020204020204" pitchFamily="34" charset="0"/>
              </a:rPr>
              <a:t>2018</a:t>
            </a:r>
            <a:endParaRPr lang="nl-NL" altLang="nl-NL" sz="1400" dirty="0">
              <a:latin typeface="Corbel" panose="020B0503020204020204" pitchFamily="34" charset="0"/>
            </a:endParaRPr>
          </a:p>
        </p:txBody>
      </p:sp>
      <p:sp>
        <p:nvSpPr>
          <p:cNvPr id="175" name="Rectangle 176">
            <a:extLst>
              <a:ext uri="{FF2B5EF4-FFF2-40B4-BE49-F238E27FC236}">
                <a16:creationId xmlns:a16="http://schemas.microsoft.com/office/drawing/2014/main" id="{DD76512F-0C3E-46BF-BF05-831D2D5CF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217" y="1243729"/>
            <a:ext cx="380970" cy="23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dirty="0">
                <a:solidFill>
                  <a:srgbClr val="000000"/>
                </a:solidFill>
                <a:latin typeface="Corbel" panose="020B0503020204020204" pitchFamily="34" charset="0"/>
              </a:rPr>
              <a:t>2019</a:t>
            </a:r>
            <a:endParaRPr lang="nl-NL" altLang="nl-NL" sz="1400" dirty="0">
              <a:latin typeface="Corbel" panose="020B0503020204020204" pitchFamily="34" charset="0"/>
            </a:endParaRPr>
          </a:p>
        </p:txBody>
      </p:sp>
      <p:sp>
        <p:nvSpPr>
          <p:cNvPr id="176" name="Rectangle 177">
            <a:extLst>
              <a:ext uri="{FF2B5EF4-FFF2-40B4-BE49-F238E27FC236}">
                <a16:creationId xmlns:a16="http://schemas.microsoft.com/office/drawing/2014/main" id="{6DD7DC25-7FE0-4F5C-B6DD-B7FBCA1BB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579" y="1233423"/>
            <a:ext cx="3829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dirty="0">
                <a:solidFill>
                  <a:srgbClr val="000000"/>
                </a:solidFill>
                <a:latin typeface="Corbel" panose="020B0503020204020204" pitchFamily="34" charset="0"/>
              </a:rPr>
              <a:t>2020</a:t>
            </a:r>
            <a:endParaRPr lang="nl-NL" altLang="nl-NL" sz="1400" dirty="0">
              <a:latin typeface="Corbel" panose="020B0503020204020204" pitchFamily="34" charset="0"/>
            </a:endParaRPr>
          </a:p>
        </p:txBody>
      </p:sp>
      <p:sp>
        <p:nvSpPr>
          <p:cNvPr id="180" name="Freeform 181">
            <a:extLst>
              <a:ext uri="{FF2B5EF4-FFF2-40B4-BE49-F238E27FC236}">
                <a16:creationId xmlns:a16="http://schemas.microsoft.com/office/drawing/2014/main" id="{BCA5074A-69C1-4309-B89E-35ABB9BBF72D}"/>
              </a:ext>
            </a:extLst>
          </p:cNvPr>
          <p:cNvSpPr>
            <a:spLocks/>
          </p:cNvSpPr>
          <p:nvPr/>
        </p:nvSpPr>
        <p:spPr bwMode="auto">
          <a:xfrm>
            <a:off x="8760229" y="1426052"/>
            <a:ext cx="152400" cy="102394"/>
          </a:xfrm>
          <a:custGeom>
            <a:avLst/>
            <a:gdLst>
              <a:gd name="T0" fmla="*/ 0 w 128"/>
              <a:gd name="T1" fmla="*/ 0 h 86"/>
              <a:gd name="T2" fmla="*/ 128 w 128"/>
              <a:gd name="T3" fmla="*/ 43 h 86"/>
              <a:gd name="T4" fmla="*/ 0 w 128"/>
              <a:gd name="T5" fmla="*/ 86 h 86"/>
              <a:gd name="T6" fmla="*/ 0 w 128"/>
              <a:gd name="T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8" h="86">
                <a:moveTo>
                  <a:pt x="0" y="0"/>
                </a:moveTo>
                <a:lnTo>
                  <a:pt x="128" y="43"/>
                </a:lnTo>
                <a:lnTo>
                  <a:pt x="0" y="8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>
              <a:latin typeface="Corbel" panose="020B0503020204020204" pitchFamily="34" charset="0"/>
            </a:endParaRPr>
          </a:p>
        </p:txBody>
      </p:sp>
      <p:sp>
        <p:nvSpPr>
          <p:cNvPr id="184" name="Rectangle 171">
            <a:extLst>
              <a:ext uri="{FF2B5EF4-FFF2-40B4-BE49-F238E27FC236}">
                <a16:creationId xmlns:a16="http://schemas.microsoft.com/office/drawing/2014/main" id="{C9ABE4E6-5871-4E17-B85D-752D83634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179" y="1452040"/>
            <a:ext cx="58016" cy="985626"/>
          </a:xfrm>
          <a:prstGeom prst="rect">
            <a:avLst/>
          </a:prstGeom>
          <a:solidFill>
            <a:srgbClr val="FFFFFF">
              <a:alpha val="53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>
              <a:latin typeface="Corbel" panose="020B0503020204020204" pitchFamily="34" charset="0"/>
            </a:endParaRPr>
          </a:p>
        </p:txBody>
      </p:sp>
      <p:sp>
        <p:nvSpPr>
          <p:cNvPr id="181" name="Rectangle 182">
            <a:extLst>
              <a:ext uri="{FF2B5EF4-FFF2-40B4-BE49-F238E27FC236}">
                <a16:creationId xmlns:a16="http://schemas.microsoft.com/office/drawing/2014/main" id="{121DB027-6DC4-4947-9DA8-EBF0D2F56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620" y="1491058"/>
            <a:ext cx="118462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b="1" dirty="0">
                <a:solidFill>
                  <a:srgbClr val="000000"/>
                </a:solidFill>
                <a:latin typeface="Corbel" panose="020B0503020204020204" pitchFamily="34" charset="0"/>
              </a:rPr>
              <a:t>VERKENNING</a:t>
            </a:r>
            <a:endParaRPr lang="nl-NL" altLang="nl-NL" sz="1400" b="1" dirty="0">
              <a:latin typeface="Corbel" panose="020B0503020204020204" pitchFamily="34" charset="0"/>
            </a:endParaRPr>
          </a:p>
        </p:txBody>
      </p:sp>
      <p:sp>
        <p:nvSpPr>
          <p:cNvPr id="185" name="Rectangle 177">
            <a:extLst>
              <a:ext uri="{FF2B5EF4-FFF2-40B4-BE49-F238E27FC236}">
                <a16:creationId xmlns:a16="http://schemas.microsoft.com/office/drawing/2014/main" id="{0E806456-7477-409D-9741-9C77B3B56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997" y="1239792"/>
            <a:ext cx="82644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dirty="0">
                <a:solidFill>
                  <a:srgbClr val="000000"/>
                </a:solidFill>
                <a:latin typeface="Corbel" panose="020B0503020204020204" pitchFamily="34" charset="0"/>
              </a:rPr>
              <a:t>2021-2026</a:t>
            </a:r>
            <a:endParaRPr lang="nl-NL" altLang="nl-NL" sz="1400" dirty="0">
              <a:latin typeface="Corbel" panose="020B0503020204020204" pitchFamily="34" charset="0"/>
            </a:endParaRPr>
          </a:p>
        </p:txBody>
      </p:sp>
      <p:sp>
        <p:nvSpPr>
          <p:cNvPr id="186" name="Rectangle 172">
            <a:extLst>
              <a:ext uri="{FF2B5EF4-FFF2-40B4-BE49-F238E27FC236}">
                <a16:creationId xmlns:a16="http://schemas.microsoft.com/office/drawing/2014/main" id="{A83286EE-FB95-4B1C-BD8E-F75C58ED8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0176" y="1486340"/>
            <a:ext cx="72929" cy="1006983"/>
          </a:xfrm>
          <a:prstGeom prst="rect">
            <a:avLst/>
          </a:prstGeom>
          <a:solidFill>
            <a:srgbClr val="FFFFFF">
              <a:alpha val="53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>
              <a:latin typeface="Corbel" panose="020B0503020204020204" pitchFamily="34" charset="0"/>
            </a:endParaRPr>
          </a:p>
        </p:txBody>
      </p:sp>
      <p:sp>
        <p:nvSpPr>
          <p:cNvPr id="179" name="Line 180">
            <a:extLst>
              <a:ext uri="{FF2B5EF4-FFF2-40B4-BE49-F238E27FC236}">
                <a16:creationId xmlns:a16="http://schemas.microsoft.com/office/drawing/2014/main" id="{BB31FC4A-65EF-456E-B72E-22AD7E2BD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653" y="1477953"/>
            <a:ext cx="8516278" cy="8386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5D549717-DF66-4B08-BE3F-6AD50CE97EDF}"/>
              </a:ext>
            </a:extLst>
          </p:cNvPr>
          <p:cNvSpPr/>
          <p:nvPr/>
        </p:nvSpPr>
        <p:spPr>
          <a:xfrm>
            <a:off x="2360472" y="1907455"/>
            <a:ext cx="77077" cy="9043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nl-NL">
              <a:latin typeface="Corbel" panose="020B0503020204020204" pitchFamily="34" charset="0"/>
            </a:endParaRP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BB59FE13-0EF1-4FB5-8A0C-24090ABC3143}"/>
              </a:ext>
            </a:extLst>
          </p:cNvPr>
          <p:cNvCxnSpPr>
            <a:cxnSpLocks/>
            <a:stCxn id="18" idx="4"/>
            <a:endCxn id="46" idx="0"/>
          </p:cNvCxnSpPr>
          <p:nvPr/>
        </p:nvCxnSpPr>
        <p:spPr>
          <a:xfrm flipH="1">
            <a:off x="2398492" y="1997889"/>
            <a:ext cx="518" cy="23078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al 20">
            <a:extLst>
              <a:ext uri="{FF2B5EF4-FFF2-40B4-BE49-F238E27FC236}">
                <a16:creationId xmlns:a16="http://schemas.microsoft.com/office/drawing/2014/main" id="{3B2F7C61-EE9C-4336-BF48-C29DDD511F65}"/>
              </a:ext>
            </a:extLst>
          </p:cNvPr>
          <p:cNvSpPr/>
          <p:nvPr/>
        </p:nvSpPr>
        <p:spPr>
          <a:xfrm>
            <a:off x="3613365" y="1904177"/>
            <a:ext cx="77077" cy="9043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nl-NL">
              <a:latin typeface="Corbel" panose="020B0503020204020204" pitchFamily="34" charset="0"/>
            </a:endParaRPr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54CC5ED3-0B8A-409E-9D75-99BD1D2E674D}"/>
              </a:ext>
            </a:extLst>
          </p:cNvPr>
          <p:cNvSpPr/>
          <p:nvPr/>
        </p:nvSpPr>
        <p:spPr>
          <a:xfrm>
            <a:off x="6350232" y="1925865"/>
            <a:ext cx="77077" cy="9043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nl-NL">
              <a:latin typeface="Corbel" panose="020B0503020204020204" pitchFamily="34" charset="0"/>
            </a:endParaRPr>
          </a:p>
        </p:txBody>
      </p:sp>
      <p:sp>
        <p:nvSpPr>
          <p:cNvPr id="27" name="Rectangle 185">
            <a:extLst>
              <a:ext uri="{FF2B5EF4-FFF2-40B4-BE49-F238E27FC236}">
                <a16:creationId xmlns:a16="http://schemas.microsoft.com/office/drawing/2014/main" id="{0F12EB34-6913-4B0B-9915-38A28AC72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40" y="5380499"/>
            <a:ext cx="1200784" cy="82449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Corbel" panose="020B0503020204020204" pitchFamily="34" charset="0"/>
              </a:rPr>
              <a:t>Voorkeurs-alternatief m.u.v. witte vlekken</a:t>
            </a:r>
          </a:p>
          <a:p>
            <a:pPr algn="ctr"/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/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28" name="Ovaal 27">
            <a:extLst>
              <a:ext uri="{FF2B5EF4-FFF2-40B4-BE49-F238E27FC236}">
                <a16:creationId xmlns:a16="http://schemas.microsoft.com/office/drawing/2014/main" id="{B1B1C728-1C30-4B72-B411-8B6900E8BDB2}"/>
              </a:ext>
            </a:extLst>
          </p:cNvPr>
          <p:cNvSpPr/>
          <p:nvPr/>
        </p:nvSpPr>
        <p:spPr>
          <a:xfrm>
            <a:off x="7564772" y="1925865"/>
            <a:ext cx="77077" cy="9043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nl-NL">
              <a:latin typeface="Corbel" panose="020B0503020204020204" pitchFamily="34" charset="0"/>
            </a:endParaRPr>
          </a:p>
        </p:txBody>
      </p:sp>
      <p:sp>
        <p:nvSpPr>
          <p:cNvPr id="56" name="Rectangle 185">
            <a:extLst>
              <a:ext uri="{FF2B5EF4-FFF2-40B4-BE49-F238E27FC236}">
                <a16:creationId xmlns:a16="http://schemas.microsoft.com/office/drawing/2014/main" id="{000EAC88-F251-4E98-9144-6ED186424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162" y="4717552"/>
            <a:ext cx="930581" cy="260300"/>
          </a:xfrm>
          <a:prstGeom prst="rect">
            <a:avLst/>
          </a:prstGeom>
          <a:solidFill>
            <a:srgbClr val="B482DA">
              <a:alpha val="6549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nl-NL" sz="1200" dirty="0">
                <a:solidFill>
                  <a:schemeClr val="bg1"/>
                </a:solidFill>
                <a:latin typeface="Corbel" panose="020B0503020204020204" pitchFamily="34" charset="0"/>
              </a:rPr>
              <a:t>zienswijzen</a:t>
            </a:r>
          </a:p>
        </p:txBody>
      </p:sp>
      <p:sp>
        <p:nvSpPr>
          <p:cNvPr id="57" name="Rectangle 185">
            <a:extLst>
              <a:ext uri="{FF2B5EF4-FFF2-40B4-BE49-F238E27FC236}">
                <a16:creationId xmlns:a16="http://schemas.microsoft.com/office/drawing/2014/main" id="{24109B57-A4FF-4E45-9FA9-C4F9F7C45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7342" y="4730379"/>
            <a:ext cx="1077429" cy="260300"/>
          </a:xfrm>
          <a:prstGeom prst="rect">
            <a:avLst/>
          </a:prstGeom>
          <a:solidFill>
            <a:srgbClr val="B482DA">
              <a:alpha val="6549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nl-NL" sz="1200" dirty="0">
                <a:solidFill>
                  <a:schemeClr val="bg1"/>
                </a:solidFill>
                <a:latin typeface="Corbel" panose="020B0503020204020204" pitchFamily="34" charset="0"/>
              </a:rPr>
              <a:t>zienswijzen</a:t>
            </a:r>
          </a:p>
        </p:txBody>
      </p:sp>
      <p:sp>
        <p:nvSpPr>
          <p:cNvPr id="62" name="Ovaal 61">
            <a:extLst>
              <a:ext uri="{FF2B5EF4-FFF2-40B4-BE49-F238E27FC236}">
                <a16:creationId xmlns:a16="http://schemas.microsoft.com/office/drawing/2014/main" id="{5D957606-490E-4A9F-8DA5-1843F2117693}"/>
              </a:ext>
            </a:extLst>
          </p:cNvPr>
          <p:cNvSpPr/>
          <p:nvPr/>
        </p:nvSpPr>
        <p:spPr>
          <a:xfrm>
            <a:off x="6216693" y="1932283"/>
            <a:ext cx="77077" cy="90435"/>
          </a:xfrm>
          <a:prstGeom prst="ellipse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nl-NL">
              <a:latin typeface="Corbel" panose="020B0503020204020204" pitchFamily="34" charset="0"/>
            </a:endParaRPr>
          </a:p>
        </p:txBody>
      </p:sp>
      <p:cxnSp>
        <p:nvCxnSpPr>
          <p:cNvPr id="63" name="Rechte verbindingslijn 62">
            <a:extLst>
              <a:ext uri="{FF2B5EF4-FFF2-40B4-BE49-F238E27FC236}">
                <a16:creationId xmlns:a16="http://schemas.microsoft.com/office/drawing/2014/main" id="{0D6AD1BF-65A1-43DB-BE5F-08DAE69D9288}"/>
              </a:ext>
            </a:extLst>
          </p:cNvPr>
          <p:cNvCxnSpPr>
            <a:cxnSpLocks/>
            <a:stCxn id="62" idx="4"/>
            <a:endCxn id="65" idx="0"/>
          </p:cNvCxnSpPr>
          <p:nvPr/>
        </p:nvCxnSpPr>
        <p:spPr>
          <a:xfrm>
            <a:off x="6255231" y="2022717"/>
            <a:ext cx="7298" cy="1771912"/>
          </a:xfrm>
          <a:prstGeom prst="line">
            <a:avLst/>
          </a:prstGeom>
          <a:ln w="28575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185">
            <a:extLst>
              <a:ext uri="{FF2B5EF4-FFF2-40B4-BE49-F238E27FC236}">
                <a16:creationId xmlns:a16="http://schemas.microsoft.com/office/drawing/2014/main" id="{3108716E-C024-4DD8-BA65-8B287B6E6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723" y="397350"/>
            <a:ext cx="1749098" cy="829225"/>
          </a:xfrm>
          <a:prstGeom prst="rect">
            <a:avLst/>
          </a:prstGeom>
          <a:noFill/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600" b="1" dirty="0">
                <a:solidFill>
                  <a:srgbClr val="FF0000"/>
                </a:solidFill>
                <a:latin typeface="Corbel" panose="020B0503020204020204" pitchFamily="34" charset="0"/>
              </a:rPr>
              <a:t>Hier staan we nu!</a:t>
            </a:r>
          </a:p>
        </p:txBody>
      </p:sp>
      <p:sp>
        <p:nvSpPr>
          <p:cNvPr id="169" name="Rectangle 170">
            <a:extLst>
              <a:ext uri="{FF2B5EF4-FFF2-40B4-BE49-F238E27FC236}">
                <a16:creationId xmlns:a16="http://schemas.microsoft.com/office/drawing/2014/main" id="{F8F21B8D-78D5-4DA0-810A-CEB3F3E1C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007" y="1482842"/>
            <a:ext cx="16302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l-NL" altLang="nl-NL" sz="1500" b="1" dirty="0">
                <a:solidFill>
                  <a:srgbClr val="000000"/>
                </a:solidFill>
                <a:latin typeface="Corbel" panose="020B0503020204020204" pitchFamily="34" charset="0"/>
              </a:rPr>
              <a:t>PLANUITWERKING</a:t>
            </a:r>
            <a:endParaRPr lang="nl-NL" altLang="nl-NL" sz="1400" b="1" dirty="0">
              <a:latin typeface="Corbel" panose="020B0503020204020204" pitchFamily="34" charset="0"/>
            </a:endParaRPr>
          </a:p>
        </p:txBody>
      </p:sp>
      <p:pic>
        <p:nvPicPr>
          <p:cNvPr id="46" name="Afbeelding 213" descr="Document">
            <a:extLst>
              <a:ext uri="{FF2B5EF4-FFF2-40B4-BE49-F238E27FC236}">
                <a16:creationId xmlns:a16="http://schemas.microsoft.com/office/drawing/2014/main" id="{D22D747F-CED2-42CF-A0FF-FB5EC3D79C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88683" y="4305758"/>
            <a:ext cx="419619" cy="419619"/>
          </a:xfrm>
          <a:prstGeom prst="rect">
            <a:avLst/>
          </a:prstGeom>
        </p:spPr>
      </p:pic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AA855424-BFF2-47AE-A026-8EFB20E3B72A}"/>
              </a:ext>
            </a:extLst>
          </p:cNvPr>
          <p:cNvCxnSpPr>
            <a:cxnSpLocks/>
          </p:cNvCxnSpPr>
          <p:nvPr/>
        </p:nvCxnSpPr>
        <p:spPr>
          <a:xfrm flipH="1">
            <a:off x="2380982" y="4717552"/>
            <a:ext cx="16916" cy="98517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85">
            <a:extLst>
              <a:ext uri="{FF2B5EF4-FFF2-40B4-BE49-F238E27FC236}">
                <a16:creationId xmlns:a16="http://schemas.microsoft.com/office/drawing/2014/main" id="{6EA54065-34F2-4121-AA93-DCAB6AABD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506" y="5033373"/>
            <a:ext cx="1200784" cy="117162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Corbel" panose="020B0503020204020204" pitchFamily="34" charset="0"/>
              </a:rPr>
              <a:t>Notitie Reikwijdte en Detailniveau</a:t>
            </a:r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7B6F9482-A486-4CCD-B470-724D2CC1E1BB}"/>
              </a:ext>
            </a:extLst>
          </p:cNvPr>
          <p:cNvCxnSpPr>
            <a:cxnSpLocks/>
            <a:stCxn id="21" idx="4"/>
            <a:endCxn id="52" idx="0"/>
          </p:cNvCxnSpPr>
          <p:nvPr/>
        </p:nvCxnSpPr>
        <p:spPr>
          <a:xfrm flipH="1">
            <a:off x="3646779" y="1994612"/>
            <a:ext cx="5124" cy="2269057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Afbeelding 213" descr="Document">
            <a:extLst>
              <a:ext uri="{FF2B5EF4-FFF2-40B4-BE49-F238E27FC236}">
                <a16:creationId xmlns:a16="http://schemas.microsoft.com/office/drawing/2014/main" id="{46DE2AC2-91A7-475A-B0E2-995D00771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6970" y="4263669"/>
            <a:ext cx="419619" cy="419619"/>
          </a:xfrm>
          <a:prstGeom prst="rect">
            <a:avLst/>
          </a:prstGeom>
        </p:spPr>
      </p:pic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2F435FDD-FF57-4CCD-81E5-69FB90ED5664}"/>
              </a:ext>
            </a:extLst>
          </p:cNvPr>
          <p:cNvCxnSpPr>
            <a:cxnSpLocks/>
          </p:cNvCxnSpPr>
          <p:nvPr/>
        </p:nvCxnSpPr>
        <p:spPr>
          <a:xfrm flipH="1">
            <a:off x="3640961" y="4675464"/>
            <a:ext cx="5225" cy="54455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185">
            <a:extLst>
              <a:ext uri="{FF2B5EF4-FFF2-40B4-BE49-F238E27FC236}">
                <a16:creationId xmlns:a16="http://schemas.microsoft.com/office/drawing/2014/main" id="{78990FE7-6E00-4642-A989-0DD868C26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40" y="5039620"/>
            <a:ext cx="1200784" cy="30216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Corbel" panose="020B0503020204020204" pitchFamily="34" charset="0"/>
              </a:rPr>
              <a:t>Concept MER</a:t>
            </a:r>
          </a:p>
          <a:p>
            <a:pPr algn="ctr"/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/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pic>
        <p:nvPicPr>
          <p:cNvPr id="59" name="Afbeelding 213" descr="Document">
            <a:extLst>
              <a:ext uri="{FF2B5EF4-FFF2-40B4-BE49-F238E27FC236}">
                <a16:creationId xmlns:a16="http://schemas.microsoft.com/office/drawing/2014/main" id="{82A9A2AE-469B-4B8E-9BD7-424495E48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93491" y="4312908"/>
            <a:ext cx="419619" cy="419619"/>
          </a:xfrm>
          <a:prstGeom prst="rect">
            <a:avLst/>
          </a:prstGeom>
        </p:spPr>
      </p:pic>
      <p:pic>
        <p:nvPicPr>
          <p:cNvPr id="60" name="Afbeelding 213" descr="Document">
            <a:extLst>
              <a:ext uri="{FF2B5EF4-FFF2-40B4-BE49-F238E27FC236}">
                <a16:creationId xmlns:a16="http://schemas.microsoft.com/office/drawing/2014/main" id="{27291B7C-22B4-422A-B14C-C038B44C81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3390" y="4305757"/>
            <a:ext cx="419619" cy="419619"/>
          </a:xfrm>
          <a:prstGeom prst="rect">
            <a:avLst/>
          </a:prstGeom>
        </p:spPr>
      </p:pic>
      <p:cxnSp>
        <p:nvCxnSpPr>
          <p:cNvPr id="66" name="Rechte verbindingslijn 65">
            <a:extLst>
              <a:ext uri="{FF2B5EF4-FFF2-40B4-BE49-F238E27FC236}">
                <a16:creationId xmlns:a16="http://schemas.microsoft.com/office/drawing/2014/main" id="{1663326D-0662-4B8C-B490-DB0030DCBF90}"/>
              </a:ext>
            </a:extLst>
          </p:cNvPr>
          <p:cNvCxnSpPr>
            <a:cxnSpLocks/>
          </p:cNvCxnSpPr>
          <p:nvPr/>
        </p:nvCxnSpPr>
        <p:spPr>
          <a:xfrm flipH="1">
            <a:off x="7584005" y="4703570"/>
            <a:ext cx="5225" cy="54455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BFE597EA-D00E-4CFB-98DC-0D204731181A}"/>
              </a:ext>
            </a:extLst>
          </p:cNvPr>
          <p:cNvCxnSpPr>
            <a:cxnSpLocks/>
            <a:stCxn id="24" idx="4"/>
          </p:cNvCxnSpPr>
          <p:nvPr/>
        </p:nvCxnSpPr>
        <p:spPr>
          <a:xfrm>
            <a:off x="6388770" y="2016300"/>
            <a:ext cx="0" cy="22473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3C72FAF9-AB37-42BA-9D7B-9F7E79E52DF1}"/>
              </a:ext>
            </a:extLst>
          </p:cNvPr>
          <p:cNvCxnSpPr>
            <a:cxnSpLocks/>
          </p:cNvCxnSpPr>
          <p:nvPr/>
        </p:nvCxnSpPr>
        <p:spPr>
          <a:xfrm flipH="1">
            <a:off x="6385089" y="4703570"/>
            <a:ext cx="5225" cy="54455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185">
            <a:extLst>
              <a:ext uri="{FF2B5EF4-FFF2-40B4-BE49-F238E27FC236}">
                <a16:creationId xmlns:a16="http://schemas.microsoft.com/office/drawing/2014/main" id="{A253B501-5A14-411D-A0AC-AABBB6437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530" y="3794630"/>
            <a:ext cx="1393999" cy="414145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Corbel" panose="020B0503020204020204" pitchFamily="34" charset="0"/>
              </a:rPr>
              <a:t>18 &amp; 20 februari</a:t>
            </a:r>
          </a:p>
          <a:p>
            <a:pPr algn="ctr"/>
            <a:r>
              <a:rPr lang="nl-NL" sz="1100" dirty="0">
                <a:solidFill>
                  <a:schemeClr val="bg1"/>
                </a:solidFill>
                <a:latin typeface="Corbel" panose="020B0503020204020204" pitchFamily="34" charset="0"/>
              </a:rPr>
              <a:t>Inloopbijeenkomst</a:t>
            </a:r>
          </a:p>
          <a:p>
            <a:pPr algn="ctr"/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/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44" name="Rectangle 185">
            <a:extLst>
              <a:ext uri="{FF2B5EF4-FFF2-40B4-BE49-F238E27FC236}">
                <a16:creationId xmlns:a16="http://schemas.microsoft.com/office/drawing/2014/main" id="{38FB1382-4875-47C6-81C9-15F8F2B75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723" y="2077296"/>
            <a:ext cx="2329210" cy="867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Corbel" panose="020B0503020204020204" pitchFamily="34" charset="0"/>
              </a:rPr>
              <a:t>Ontwerpen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Corbel" panose="020B0503020204020204" pitchFamily="34" charset="0"/>
              </a:rPr>
              <a:t>Graaf </a:t>
            </a:r>
            <a:r>
              <a:rPr lang="nl-NL" sz="900" dirty="0" err="1">
                <a:solidFill>
                  <a:schemeClr val="bg1"/>
                </a:solidFill>
                <a:latin typeface="Corbel" panose="020B0503020204020204" pitchFamily="34" charset="0"/>
              </a:rPr>
              <a:t>Reinaldalliantie</a:t>
            </a:r>
            <a:r>
              <a:rPr lang="nl-NL" sz="900" dirty="0">
                <a:solidFill>
                  <a:schemeClr val="bg1"/>
                </a:solidFill>
                <a:latin typeface="Corbel" panose="020B0503020204020204" pitchFamily="34" charset="0"/>
              </a:rPr>
              <a:t> ontwerpt de nieuwe dijk</a:t>
            </a:r>
          </a:p>
        </p:txBody>
      </p:sp>
      <p:sp>
        <p:nvSpPr>
          <p:cNvPr id="64" name="Rectangle 185">
            <a:extLst>
              <a:ext uri="{FF2B5EF4-FFF2-40B4-BE49-F238E27FC236}">
                <a16:creationId xmlns:a16="http://schemas.microsoft.com/office/drawing/2014/main" id="{79F0ECBA-2129-415E-B953-2E64BE2EA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032" y="2998307"/>
            <a:ext cx="2341238" cy="620240"/>
          </a:xfrm>
          <a:prstGeom prst="rect">
            <a:avLst/>
          </a:prstGeom>
          <a:solidFill>
            <a:srgbClr val="F6C09C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Corbel" panose="020B0503020204020204" pitchFamily="34" charset="0"/>
              </a:rPr>
              <a:t>Participatie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Corbel" panose="020B0503020204020204" pitchFamily="34" charset="0"/>
              </a:rPr>
              <a:t>Keukentafelgesprekken &amp; ensemblebijeenkomsten</a:t>
            </a:r>
          </a:p>
        </p:txBody>
      </p:sp>
      <p:sp>
        <p:nvSpPr>
          <p:cNvPr id="26" name="Rectangle 185">
            <a:extLst>
              <a:ext uri="{FF2B5EF4-FFF2-40B4-BE49-F238E27FC236}">
                <a16:creationId xmlns:a16="http://schemas.microsoft.com/office/drawing/2014/main" id="{A60A16AE-586B-42C0-827B-23E4E2DDC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7673" y="5090174"/>
            <a:ext cx="1307871" cy="111482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Corbel" panose="020B0503020204020204" pitchFamily="34" charset="0"/>
              </a:rPr>
              <a:t>Voorjaar 2020: </a:t>
            </a:r>
            <a:r>
              <a:rPr lang="nl-NL" sz="1100" dirty="0">
                <a:solidFill>
                  <a:schemeClr val="bg1"/>
                </a:solidFill>
                <a:latin typeface="Corbel" panose="020B0503020204020204" pitchFamily="34" charset="0"/>
              </a:rPr>
              <a:t>Ontwerp Projectplan Waterwet, MER, bestemmingsplan en vergunningen</a:t>
            </a:r>
            <a:endParaRPr lang="nl-NL" sz="12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0" name="Rectangle 185">
            <a:extLst>
              <a:ext uri="{FF2B5EF4-FFF2-40B4-BE49-F238E27FC236}">
                <a16:creationId xmlns:a16="http://schemas.microsoft.com/office/drawing/2014/main" id="{D410C568-CB6E-43E2-BE91-41A1D692D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74" y="5082915"/>
            <a:ext cx="1370914" cy="112208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200" b="1" dirty="0">
                <a:solidFill>
                  <a:schemeClr val="bg1"/>
                </a:solidFill>
                <a:latin typeface="Corbel" panose="020B0503020204020204" pitchFamily="34" charset="0"/>
              </a:rPr>
              <a:t>Eind 2020:</a:t>
            </a:r>
          </a:p>
          <a:p>
            <a:pPr algn="ctr"/>
            <a:r>
              <a:rPr lang="nl-NL" sz="1100" dirty="0">
                <a:solidFill>
                  <a:schemeClr val="bg1"/>
                </a:solidFill>
                <a:latin typeface="Corbel" panose="020B0503020204020204" pitchFamily="34" charset="0"/>
              </a:rPr>
              <a:t>Definitief Projectplan Waterwet, MER, bestemmingsplan en vergunningen</a:t>
            </a:r>
          </a:p>
        </p:txBody>
      </p:sp>
      <p:sp>
        <p:nvSpPr>
          <p:cNvPr id="49" name="Rectangle 185">
            <a:extLst>
              <a:ext uri="{FF2B5EF4-FFF2-40B4-BE49-F238E27FC236}">
                <a16:creationId xmlns:a16="http://schemas.microsoft.com/office/drawing/2014/main" id="{E07754B9-6DFE-4C64-9A42-2B4ADC56C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351" y="2082027"/>
            <a:ext cx="1132979" cy="8622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Corbel" panose="020B0503020204020204" pitchFamily="34" charset="0"/>
              </a:rPr>
              <a:t>Ontwerpen</a:t>
            </a:r>
            <a:r>
              <a:rPr lang="nl-NL" sz="1000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</a:p>
          <a:p>
            <a:pPr algn="ctr"/>
            <a:r>
              <a:rPr lang="nl-NL" sz="900" dirty="0">
                <a:solidFill>
                  <a:schemeClr val="bg1"/>
                </a:solidFill>
                <a:latin typeface="Corbel" panose="020B0503020204020204" pitchFamily="34" charset="0"/>
              </a:rPr>
              <a:t>Het ontwerp wordt gereed gemaakt voor uitvoering</a:t>
            </a:r>
          </a:p>
        </p:txBody>
      </p: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298281AD-AC3D-45D4-ABEF-9173D377C492}"/>
              </a:ext>
            </a:extLst>
          </p:cNvPr>
          <p:cNvCxnSpPr>
            <a:cxnSpLocks/>
          </p:cNvCxnSpPr>
          <p:nvPr/>
        </p:nvCxnSpPr>
        <p:spPr>
          <a:xfrm>
            <a:off x="7603309" y="1989831"/>
            <a:ext cx="0" cy="22473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al 54">
            <a:extLst>
              <a:ext uri="{FF2B5EF4-FFF2-40B4-BE49-F238E27FC236}">
                <a16:creationId xmlns:a16="http://schemas.microsoft.com/office/drawing/2014/main" id="{A49C8FE4-8A59-457E-AD80-119FA89904CD}"/>
              </a:ext>
            </a:extLst>
          </p:cNvPr>
          <p:cNvSpPr/>
          <p:nvPr/>
        </p:nvSpPr>
        <p:spPr>
          <a:xfrm>
            <a:off x="5894234" y="1443025"/>
            <a:ext cx="77077" cy="9043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nl-NL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802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C4445D33B114B826003EFD9F7BAA9" ma:contentTypeVersion="11" ma:contentTypeDescription="Een nieuw document maken." ma:contentTypeScope="" ma:versionID="a8a05b98ae2bab8909557fc47a4bfb61">
  <xsd:schema xmlns:xsd="http://www.w3.org/2001/XMLSchema" xmlns:xs="http://www.w3.org/2001/XMLSchema" xmlns:p="http://schemas.microsoft.com/office/2006/metadata/properties" xmlns:ns3="be11f7b7-20b1-4705-b440-42a7859d10d3" xmlns:ns4="b7875502-6cdc-48de-9a14-ba300beff24d" targetNamespace="http://schemas.microsoft.com/office/2006/metadata/properties" ma:root="true" ma:fieldsID="f7610d8f7706e8a1faa4d3bfae853587" ns3:_="" ns4:_="">
    <xsd:import namespace="be11f7b7-20b1-4705-b440-42a7859d10d3"/>
    <xsd:import namespace="b7875502-6cdc-48de-9a14-ba300beff2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11f7b7-20b1-4705-b440-42a7859d10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75502-6cdc-48de-9a14-ba300beff24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5F18FF-FB9A-4ECC-9A10-A03B6F571C9B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7875502-6cdc-48de-9a14-ba300beff24d"/>
    <ds:schemaRef ds:uri="be11f7b7-20b1-4705-b440-42a7859d10d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642165-D53F-448E-ACBA-137D5E30C9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11f7b7-20b1-4705-b440-42a7859d10d3"/>
    <ds:schemaRef ds:uri="b7875502-6cdc-48de-9a14-ba300beff2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7C2C42-D7FE-4B59-BAD4-094A9EFE00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78</Words>
  <Application>Microsoft Office PowerPoint</Application>
  <PresentationFormat>Diavoorstelling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Maura Niessen</dc:creator>
  <cp:lastModifiedBy>Saskia Plate</cp:lastModifiedBy>
  <cp:revision>4</cp:revision>
  <cp:lastPrinted>2020-01-15T10:41:30Z</cp:lastPrinted>
  <dcterms:created xsi:type="dcterms:W3CDTF">2019-10-14T11:01:01Z</dcterms:created>
  <dcterms:modified xsi:type="dcterms:W3CDTF">2020-01-15T10:41:39Z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0x0101000C7C4445D33B114B826003EFD9F7BAA9</vt:lpwstr>
  </property>
</Properties>
</file>